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77" r:id="rId26"/>
    <p:sldId id="281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A24D292-C313-41C8-AA15-A51D1994F94B}" type="datetimeFigureOut">
              <a:rPr lang="es-ES" smtClean="0"/>
              <a:t>15/09/2015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6E6-2903-4ADD-B0E3-AF1E2A322D15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D292-C313-41C8-AA15-A51D1994F94B}" type="datetimeFigureOut">
              <a:rPr lang="es-ES" smtClean="0"/>
              <a:t>15/09/2015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6E6-2903-4ADD-B0E3-AF1E2A322D15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D292-C313-41C8-AA15-A51D1994F94B}" type="datetimeFigureOut">
              <a:rPr lang="es-ES" smtClean="0"/>
              <a:t>15/09/2015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6E6-2903-4ADD-B0E3-AF1E2A322D15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D292-C313-41C8-AA15-A51D1994F94B}" type="datetimeFigureOut">
              <a:rPr lang="es-ES" smtClean="0"/>
              <a:t>15/09/2015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6E6-2903-4ADD-B0E3-AF1E2A322D15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D292-C313-41C8-AA15-A51D1994F94B}" type="datetimeFigureOut">
              <a:rPr lang="es-ES" smtClean="0"/>
              <a:t>15/09/2015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6E6-2903-4ADD-B0E3-AF1E2A322D15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D292-C313-41C8-AA15-A51D1994F94B}" type="datetimeFigureOut">
              <a:rPr lang="es-ES" smtClean="0"/>
              <a:t>15/09/2015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6E6-2903-4ADD-B0E3-AF1E2A322D15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D292-C313-41C8-AA15-A51D1994F94B}" type="datetimeFigureOut">
              <a:rPr lang="es-ES" smtClean="0"/>
              <a:t>15/09/2015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6E6-2903-4ADD-B0E3-AF1E2A322D15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D292-C313-41C8-AA15-A51D1994F94B}" type="datetimeFigureOut">
              <a:rPr lang="es-ES" smtClean="0"/>
              <a:t>15/09/2015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6E6-2903-4ADD-B0E3-AF1E2A322D15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D292-C313-41C8-AA15-A51D1994F94B}" type="datetimeFigureOut">
              <a:rPr lang="es-ES" smtClean="0"/>
              <a:t>15/09/2015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6E6-2903-4ADD-B0E3-AF1E2A322D15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D292-C313-41C8-AA15-A51D1994F94B}" type="datetimeFigureOut">
              <a:rPr lang="es-ES" smtClean="0"/>
              <a:t>15/09/2015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6E6-2903-4ADD-B0E3-AF1E2A322D15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D292-C313-41C8-AA15-A51D1994F94B}" type="datetimeFigureOut">
              <a:rPr lang="es-ES" smtClean="0"/>
              <a:t>15/09/2015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66E6-2903-4ADD-B0E3-AF1E2A322D15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A24D292-C313-41C8-AA15-A51D1994F94B}" type="datetimeFigureOut">
              <a:rPr lang="es-ES" smtClean="0"/>
              <a:t>15/09/2015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C6966E6-2903-4ADD-B0E3-AF1E2A322D15}" type="slidenum">
              <a:rPr lang="es-ES" smtClean="0"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6400800" cy="1295400"/>
          </a:xfrm>
        </p:spPr>
        <p:txBody>
          <a:bodyPr/>
          <a:lstStyle/>
          <a:p>
            <a:r>
              <a:rPr lang="en-US" dirty="0" smtClean="0"/>
              <a:t>LA BELLA ITALIA</a:t>
            </a:r>
            <a:br>
              <a:rPr lang="en-US" dirty="0" smtClean="0"/>
            </a:b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447800"/>
            <a:ext cx="6400800" cy="762000"/>
          </a:xfrm>
        </p:spPr>
        <p:txBody>
          <a:bodyPr/>
          <a:lstStyle/>
          <a:p>
            <a:r>
              <a:rPr lang="en-US" dirty="0" smtClean="0"/>
              <a:t>La Professoressa Llapur di G. Holmes Braddock Sr.</a:t>
            </a:r>
          </a:p>
          <a:p>
            <a:endParaRPr lang="es-ES" dirty="0"/>
          </a:p>
        </p:txBody>
      </p:sp>
      <p:pic>
        <p:nvPicPr>
          <p:cNvPr id="1027" name="Picture 3" descr="C:\Users\221162\AppData\Local\Microsoft\Windows\Temporary Internet Files\Content.IE5\9LO8PHIJ\350px-ItalianWineReg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657600" cy="362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6934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Il trentino alto adige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Regione Nord-est.  Confina l’Austria.</a:t>
            </a:r>
          </a:p>
          <a:p>
            <a:pPr algn="ctr"/>
            <a:r>
              <a:rPr lang="en-US" sz="2000" dirty="0" smtClean="0"/>
              <a:t>Vini famosi</a:t>
            </a:r>
          </a:p>
          <a:p>
            <a:pPr algn="ctr"/>
            <a:r>
              <a:rPr lang="en-US" sz="2000" dirty="0" smtClean="0"/>
              <a:t>Produzione agricola</a:t>
            </a:r>
          </a:p>
          <a:p>
            <a:pPr indent="0">
              <a:buNone/>
            </a:pPr>
            <a:r>
              <a:rPr lang="en-US" sz="2000" b="1" i="1" dirty="0" smtClean="0"/>
              <a:t>CAPOLUOGO:  Trento</a:t>
            </a:r>
          </a:p>
          <a:p>
            <a:pPr indent="0">
              <a:buNone/>
            </a:pPr>
            <a:r>
              <a:rPr lang="en-US" sz="2000" b="1" i="1" dirty="0" smtClean="0"/>
              <a:t>(Si parla italiano e tedesco)</a:t>
            </a:r>
          </a:p>
          <a:p>
            <a:endParaRPr lang="es-ES" sz="2000" dirty="0"/>
          </a:p>
        </p:txBody>
      </p:sp>
      <p:pic>
        <p:nvPicPr>
          <p:cNvPr id="10242" name="Picture 2" descr="C:\Users\221162\AppData\Local\Microsoft\Windows\Temporary Internet Files\Content.IE5\7I4V6QY8\visit-trentino-alitali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221162\AppData\Local\Microsoft\Windows\Temporary Internet Files\Content.IE5\TXGOR4NY\stradedelvino-log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50464"/>
            <a:ext cx="1828800" cy="9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Il veneto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23622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Conosciuta sopratutto per il suo </a:t>
            </a:r>
            <a:r>
              <a:rPr lang="en-US" sz="2000" b="1" dirty="0" smtClean="0"/>
              <a:t>CAPOLUOGO: </a:t>
            </a:r>
            <a:r>
              <a:rPr lang="en-US" sz="2000" b="1" dirty="0" smtClean="0">
                <a:solidFill>
                  <a:srgbClr val="00B050"/>
                </a:solidFill>
              </a:rPr>
              <a:t>VENEZIA</a:t>
            </a:r>
            <a:r>
              <a:rPr lang="en-US" sz="2000" dirty="0" smtClean="0"/>
              <a:t>  “La Serenissima”</a:t>
            </a:r>
          </a:p>
          <a:p>
            <a:endParaRPr lang="en-US" sz="2000" dirty="0"/>
          </a:p>
          <a:p>
            <a:r>
              <a:rPr lang="en-US" sz="2000" dirty="0" smtClean="0"/>
              <a:t>Essenzialmente AGRICOLA</a:t>
            </a:r>
          </a:p>
          <a:p>
            <a:endParaRPr lang="en-US" sz="2000" dirty="0"/>
          </a:p>
          <a:p>
            <a:r>
              <a:rPr lang="en-US" sz="2000" dirty="0" smtClean="0"/>
              <a:t>Vini Buoni.</a:t>
            </a:r>
          </a:p>
          <a:p>
            <a:endParaRPr lang="en-US" sz="2000" dirty="0"/>
          </a:p>
          <a:p>
            <a:r>
              <a:rPr lang="en-US" sz="2000" dirty="0" smtClean="0"/>
              <a:t>Citta Medievalli d’importanza storica</a:t>
            </a:r>
          </a:p>
          <a:p>
            <a:r>
              <a:rPr lang="en-US" sz="2000" dirty="0" smtClean="0"/>
              <a:t>Padova e Verona</a:t>
            </a:r>
            <a:endParaRPr lang="es-ES" sz="2000" dirty="0"/>
          </a:p>
        </p:txBody>
      </p:sp>
      <p:pic>
        <p:nvPicPr>
          <p:cNvPr id="11267" name="Picture 3" descr="C:\Users\221162\AppData\Local\Microsoft\Windows\Temporary Internet Files\Content.IE5\9LO8PHIJ\Logo-Carnevale-di-Venezia-2014-adap-766x2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67" y="2841794"/>
            <a:ext cx="2581275" cy="10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221162\AppData\Local\Microsoft\Windows\Temporary Internet Files\Content.IE5\GDCUD7UC\PngThumb-Venice-gondola-850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69" y="4396312"/>
            <a:ext cx="1770261" cy="13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Friuli Venezia-Giulia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209800"/>
            <a:ext cx="647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regione piu orientale dell’Italia</a:t>
            </a:r>
          </a:p>
          <a:p>
            <a:r>
              <a:rPr lang="en-US" sz="2000" dirty="0" smtClean="0"/>
              <a:t>Agricola e Industriale</a:t>
            </a:r>
          </a:p>
          <a:p>
            <a:endParaRPr lang="en-US" sz="2000" dirty="0"/>
          </a:p>
          <a:p>
            <a:r>
              <a:rPr lang="en-US" sz="2000" b="1" dirty="0" smtClean="0"/>
              <a:t>CAPOLUOGO:   TRIESTE </a:t>
            </a:r>
            <a:r>
              <a:rPr lang="en-US" sz="2000" i="1" dirty="0" smtClean="0"/>
              <a:t>(famoso anche per I suoi cantieri navali)</a:t>
            </a:r>
          </a:p>
          <a:p>
            <a:r>
              <a:rPr lang="en-US" sz="2000" b="1" i="1" dirty="0" smtClean="0"/>
              <a:t>Una grande parte degli  elettrodomestici (small appliances) sono prodotti del FRIULI</a:t>
            </a:r>
          </a:p>
          <a:p>
            <a:endParaRPr lang="en-US" sz="2000" b="1" i="1" dirty="0"/>
          </a:p>
          <a:p>
            <a:pPr algn="ctr"/>
            <a:endParaRPr lang="en-US" sz="2000" b="1" dirty="0" smtClean="0"/>
          </a:p>
          <a:p>
            <a:pPr algn="ctr"/>
            <a:endParaRPr lang="es-ES" sz="2000" dirty="0"/>
          </a:p>
        </p:txBody>
      </p:sp>
      <p:pic>
        <p:nvPicPr>
          <p:cNvPr id="12290" name="Picture 2" descr="C:\Users\221162\AppData\Local\Microsoft\Windows\Temporary Internet Files\Content.IE5\VNW374TQ\600px-Altimetria_Friuli-Venezia_Giuli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83" y="40386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l’emilia-romagna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314545"/>
            <a:ext cx="64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 tra le piu ricche zone agricole dell’Italia.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Produce:  CEREALI  FRUTTA    BARBABIETOLE  DA ZUCCHERO (sugar beets) FORMAGGI VINI e CARNE saporosissima.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2000" b="1" i="1" dirty="0" smtClean="0"/>
              <a:t>CAPOLUOGO:    BOLOGNA  conosciuta  “dotta” per l’universita piu antica anche come “grassa” per il cibo</a:t>
            </a:r>
          </a:p>
          <a:p>
            <a:pPr algn="ctr"/>
            <a:endParaRPr lang="en-US" sz="2000" b="1" i="1" dirty="0"/>
          </a:p>
          <a:p>
            <a:pPr algn="ctr"/>
            <a:r>
              <a:rPr lang="en-US" sz="2000" b="1" i="1" dirty="0" smtClean="0"/>
              <a:t>Capitale della GASTRONOMIA !!!!  Food!!!!!  </a:t>
            </a:r>
          </a:p>
          <a:p>
            <a:pPr algn="ctr"/>
            <a:endParaRPr lang="en-US" sz="20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s-ES" sz="2000" dirty="0"/>
          </a:p>
        </p:txBody>
      </p:sp>
      <p:pic>
        <p:nvPicPr>
          <p:cNvPr id="13314" name="Picture 2" descr="C:\Users\221162\AppData\Local\Microsoft\Windows\Temporary Internet Files\Content.IE5\7I4V6QY8\bologna-jazz-festival-b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11" y="1951928"/>
            <a:ext cx="1343025" cy="72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4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recapitolliamo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514600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L’Italia Settentrionale</a:t>
            </a:r>
          </a:p>
          <a:p>
            <a:pPr marL="457200" indent="-457200" algn="ctr">
              <a:buAutoNum type="arabicPeriod"/>
            </a:pPr>
            <a:r>
              <a:rPr lang="en-US" sz="2000" b="1" dirty="0" smtClean="0"/>
              <a:t>Il PIEMONTE</a:t>
            </a:r>
          </a:p>
          <a:p>
            <a:pPr marL="457200" indent="-457200" algn="ctr">
              <a:buAutoNum type="arabicPeriod"/>
            </a:pPr>
            <a:r>
              <a:rPr lang="en-US" sz="2000" b="1" dirty="0" smtClean="0"/>
              <a:t>La Valle d’Aosta</a:t>
            </a:r>
          </a:p>
          <a:p>
            <a:pPr marL="457200" indent="-457200" algn="ctr">
              <a:buAutoNum type="arabicPeriod"/>
            </a:pPr>
            <a:r>
              <a:rPr lang="en-US" sz="2000" b="1" dirty="0" smtClean="0"/>
              <a:t>La Liguria</a:t>
            </a:r>
          </a:p>
          <a:p>
            <a:pPr marL="457200" indent="-457200" algn="ctr">
              <a:buAutoNum type="arabicPeriod"/>
            </a:pPr>
            <a:r>
              <a:rPr lang="en-US" sz="2000" b="1" dirty="0" smtClean="0"/>
              <a:t>La Lombardia</a:t>
            </a:r>
          </a:p>
          <a:p>
            <a:pPr marL="457200" indent="-457200" algn="ctr">
              <a:buAutoNum type="arabicPeriod"/>
            </a:pPr>
            <a:r>
              <a:rPr lang="en-US" sz="2000" b="1" dirty="0" smtClean="0"/>
              <a:t>Il Trentino-Alto</a:t>
            </a:r>
          </a:p>
          <a:p>
            <a:pPr marL="457200" indent="-457200" algn="ctr">
              <a:buAutoNum type="arabicPeriod"/>
            </a:pPr>
            <a:r>
              <a:rPr lang="en-US" sz="2000" b="1" dirty="0" smtClean="0"/>
              <a:t>Il Veneto</a:t>
            </a:r>
          </a:p>
          <a:p>
            <a:pPr marL="457200" indent="-457200" algn="ctr">
              <a:buAutoNum type="arabicPeriod"/>
            </a:pPr>
            <a:r>
              <a:rPr lang="en-US" sz="2000" b="1" dirty="0" smtClean="0"/>
              <a:t>Il Friuli Venezia-Giulia</a:t>
            </a:r>
          </a:p>
          <a:p>
            <a:pPr marL="457200" indent="-457200" algn="ctr">
              <a:buAutoNum type="arabicPeriod"/>
            </a:pPr>
            <a:r>
              <a:rPr lang="en-US" sz="2000" b="1" dirty="0" smtClean="0"/>
              <a:t>L’Emilia-Romagna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7932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Le regioni Centrali (6)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5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 La TOSCANA</a:t>
            </a:r>
            <a:r>
              <a:rPr lang="en-US" sz="2400" dirty="0" smtClean="0"/>
              <a:t>:  da secoli chiamata </a:t>
            </a:r>
            <a:r>
              <a:rPr lang="en-US" sz="2400" b="1" dirty="0" smtClean="0"/>
              <a:t>“la culla” </a:t>
            </a:r>
            <a:endParaRPr lang="en-US" sz="2400" dirty="0" smtClean="0"/>
          </a:p>
          <a:p>
            <a:r>
              <a:rPr lang="en-US" sz="2400" b="1" dirty="0" smtClean="0"/>
              <a:t>(the cradle) dell’arte”. “la culla del Renacimiento”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CAPOLUOGO:   Firenze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Altre citta importanti:  Pisa, Siena, Pistoia, Lucca e Arezzo</a:t>
            </a:r>
          </a:p>
          <a:p>
            <a:pPr algn="ctr"/>
            <a:endParaRPr lang="en-US" sz="2400" dirty="0"/>
          </a:p>
          <a:p>
            <a:r>
              <a:rPr lang="en-US" sz="2400" dirty="0" smtClean="0"/>
              <a:t>    Industria importante:  L’artigianato (skilled handcraft)</a:t>
            </a:r>
          </a:p>
          <a:p>
            <a:pPr algn="ctr"/>
            <a:r>
              <a:rPr lang="en-US" sz="2400" dirty="0" smtClean="0"/>
              <a:t>Famosa per il suo </a:t>
            </a:r>
            <a:r>
              <a:rPr lang="en-US" sz="2400" dirty="0"/>
              <a:t>v</a:t>
            </a:r>
            <a:r>
              <a:rPr lang="en-US" sz="2400" dirty="0" smtClean="0"/>
              <a:t>ino </a:t>
            </a:r>
            <a:r>
              <a:rPr lang="en-US" sz="2400" b="1" dirty="0" smtClean="0"/>
              <a:t>CHIANTI</a:t>
            </a:r>
          </a:p>
          <a:p>
            <a:endParaRPr lang="en-US" sz="2400" b="1" dirty="0"/>
          </a:p>
          <a:p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0439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 centrale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145534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2. </a:t>
            </a:r>
            <a:r>
              <a:rPr lang="en-US" sz="2400" b="1" i="1" dirty="0" smtClean="0"/>
              <a:t>L’Umbria:</a:t>
            </a:r>
            <a:r>
              <a:rPr lang="en-US" sz="2000" dirty="0" smtClean="0"/>
              <a:t>   Situata nel mezzo della peninsola </a:t>
            </a:r>
          </a:p>
          <a:p>
            <a:pPr algn="ctr"/>
            <a:r>
              <a:rPr lang="en-US" sz="2000" dirty="0" smtClean="0"/>
              <a:t>(famosa per is suoi santi)</a:t>
            </a:r>
          </a:p>
          <a:p>
            <a:pPr algn="ctr"/>
            <a:endParaRPr lang="en-US" sz="2000" b="1" i="1" dirty="0" smtClean="0"/>
          </a:p>
          <a:p>
            <a:pPr algn="ctr"/>
            <a:r>
              <a:rPr lang="en-US" sz="2000" b="1" i="1" dirty="0" smtClean="0"/>
              <a:t>CAPOLUOGO:  PERUGIA</a:t>
            </a:r>
          </a:p>
          <a:p>
            <a:r>
              <a:rPr lang="en-US" sz="2000" b="1" i="1" dirty="0" smtClean="0"/>
              <a:t>(famosa per l’universita per gli stranieri</a:t>
            </a:r>
            <a:r>
              <a:rPr lang="en-US" sz="2000" b="1" i="1" dirty="0"/>
              <a:t>)</a:t>
            </a:r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 smtClean="0"/>
              <a:t>Altre Citta Importanti:   Assissi   Spoleto  Orvieto</a:t>
            </a:r>
          </a:p>
        </p:txBody>
      </p:sp>
    </p:spTree>
    <p:extLst>
      <p:ext uri="{BB962C8B-B14F-4D97-AF65-F5344CB8AC3E}">
        <p14:creationId xmlns:p14="http://schemas.microsoft.com/office/powerpoint/2010/main" val="421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Le Marche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7315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CAPOLUOGO:   ANCONA</a:t>
            </a:r>
          </a:p>
          <a:p>
            <a:pPr algn="ctr"/>
            <a:endParaRPr lang="en-US" sz="2800" b="1" i="1" dirty="0" smtClean="0"/>
          </a:p>
          <a:p>
            <a:r>
              <a:rPr lang="en-US" sz="2400" dirty="0" smtClean="0"/>
              <a:t>Industria:  Peschereccia.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La Carta (paper)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Citta famosa Urbino dov’e nato:  Raffaello.</a:t>
            </a:r>
          </a:p>
          <a:p>
            <a:endParaRPr lang="en-US" sz="2400" dirty="0"/>
          </a:p>
          <a:p>
            <a:r>
              <a:rPr lang="en-US" sz="2400" dirty="0" smtClean="0"/>
              <a:t>La citta di San Marino (la repubblica piu piccola del mondo e localizata al suo angolo nord orientale).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977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lazio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380355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CAPOLUOGO:  ROMA. La capitale dell’ITALIA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La regione e al Sud della Toscana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Roma ha quasi tre millioni di abitanti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Qui si trova la sede della chiesa catolica nel VATICANO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Centro di reliquie e monumenti.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2396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L’abruzzo</a:t>
            </a: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514600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Regione MONTUOSA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Industria agricolla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CAPOLUOGO:    L’Aquila  (c’e stato un alluvione enorme qualche anni fa).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Citta piu importante:  Pescara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675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L’italia e divisa in tre Parti </a:t>
            </a:r>
            <a:endParaRPr lang="es-E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2800" b="1" i="1" dirty="0" smtClean="0"/>
              <a:t>NORD    L’Italia  </a:t>
            </a:r>
            <a:r>
              <a:rPr lang="en-US" sz="2800" b="1" i="1" dirty="0" smtClean="0">
                <a:solidFill>
                  <a:srgbClr val="00B050"/>
                </a:solidFill>
              </a:rPr>
              <a:t>SETTENTRIONALE</a:t>
            </a:r>
            <a:endParaRPr lang="es-ES" sz="28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221162\AppData\Local\Microsoft\Windows\Temporary Internet Files\Content.IE5\C20FGH4G\itali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3276600"/>
            <a:ext cx="210224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21162\AppData\Local\Microsoft\Windows\Temporary Internet Files\Content.IE5\7I4V6QY8\arrow_proces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19" y="3366734"/>
            <a:ext cx="1448091" cy="7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IL MOLISE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7432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CAPOLUOGO:  CAMPOBASSO</a:t>
            </a:r>
          </a:p>
          <a:p>
            <a:endParaRPr lang="en-US" sz="2400" dirty="0"/>
          </a:p>
          <a:p>
            <a:pPr algn="ctr"/>
            <a:r>
              <a:rPr lang="en-US" sz="2400" dirty="0" smtClean="0"/>
              <a:t>Industria:  Colteriere  (Cutlery)</a:t>
            </a:r>
            <a:endParaRPr lang="es-ES" sz="2400" dirty="0"/>
          </a:p>
        </p:txBody>
      </p:sp>
      <p:pic>
        <p:nvPicPr>
          <p:cNvPr id="14338" name="Picture 2" descr="C:\Users\221162\AppData\Local\Microsoft\Windows\Temporary Internet Files\Content.IE5\3JDHTPHC\titoloMolis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4343400"/>
            <a:ext cx="166279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221162\AppData\Local\Microsoft\Windows\Temporary Internet Files\Content.IE5\VNW374TQ\260px-Map_of_region_of_Molise,_Italy,_with_provinces-it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43529"/>
            <a:ext cx="24765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 meridionale</a:t>
            </a: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514600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LA CAMPANIA</a:t>
            </a:r>
            <a:r>
              <a:rPr lang="en-US" sz="2400" dirty="0" smtClean="0"/>
              <a:t>:   Situata al sud-ovest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La regione piu popolata dell’Italia.</a:t>
            </a:r>
          </a:p>
          <a:p>
            <a:endParaRPr lang="en-US" sz="2400" dirty="0"/>
          </a:p>
          <a:p>
            <a:pPr algn="ctr"/>
            <a:r>
              <a:rPr lang="en-US" sz="2400" b="1" dirty="0" smtClean="0"/>
              <a:t>CAPOLUOGO:   Napoli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Bellisime isle e centri turistici:</a:t>
            </a:r>
          </a:p>
          <a:p>
            <a:pPr algn="ctr"/>
            <a:r>
              <a:rPr lang="en-US" sz="2400" b="1" dirty="0" smtClean="0"/>
              <a:t>Capri, Ischia, Pompei</a:t>
            </a:r>
          </a:p>
          <a:p>
            <a:pPr algn="ctr"/>
            <a:r>
              <a:rPr lang="en-US" sz="2400" b="1" dirty="0" smtClean="0"/>
              <a:t>Sorrento, Amalfi e Positano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9421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La puglia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574800" y="2133600"/>
            <a:ext cx="5867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Il TACO dell’Italia (the heel of the boot)</a:t>
            </a:r>
          </a:p>
          <a:p>
            <a:pPr algn="ctr"/>
            <a:r>
              <a:rPr lang="en-US" sz="2800" b="1" dirty="0" smtClean="0"/>
              <a:t>INDUSTRIE</a:t>
            </a:r>
            <a:r>
              <a:rPr lang="en-US" sz="2800" dirty="0" smtClean="0"/>
              <a:t>:   il grano, olio, tabacco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/>
              <a:t>CAPOLUOGO:  BARI</a:t>
            </a:r>
          </a:p>
          <a:p>
            <a:pPr algn="ctr"/>
            <a:r>
              <a:rPr lang="en-US" sz="2800" dirty="0" smtClean="0"/>
              <a:t>Citta importanti:  Brindisi e Taranto che con Bari formano “il triangolo industriale del Sud”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15362" name="Picture 2" descr="C:\Users\221162\AppData\Local\Microsoft\Windows\Temporary Internet Files\Content.IE5\GDCUD7UC\viaggiareinpuglia_1228384044189(2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0600"/>
            <a:ext cx="1352550" cy="10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221162\AppData\Local\Microsoft\Windows\Temporary Internet Files\Content.IE5\VNW374TQ\marchio_prodotti_di_pugli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1947863" cy="8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221162\AppData\Local\Microsoft\Windows\Temporary Internet Files\Content.IE5\6YXSAPBW\berlpuglia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47" y="4343400"/>
            <a:ext cx="1221105" cy="139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La basilicata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438400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Regione aspra (bitter, harsh) e montuosa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CAPOLUOGO:   Potenza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     Industria:</a:t>
            </a:r>
            <a:r>
              <a:rPr lang="es-ES" sz="2400" dirty="0" smtClean="0"/>
              <a:t>  Agricola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Forse la regione piu povera d’Italia.</a:t>
            </a:r>
          </a:p>
        </p:txBody>
      </p:sp>
      <p:pic>
        <p:nvPicPr>
          <p:cNvPr id="16386" name="Picture 2" descr="C:\Users\221162\AppData\Local\Microsoft\Windows\Temporary Internet Files\Content.IE5\9LO8PHIJ\214px-Map_of_region_of_Basilicata,_Italy,_with_provinces-it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81866"/>
            <a:ext cx="1345311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221162\AppData\Local\Microsoft\Windows\Temporary Internet Files\Content.IE5\N1MK19YK\600px-Altimetria_Basilicata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48503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La calabria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36220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Occupa la punta estrema dello stivale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CAPOLUOGO:  Catanzaro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Citta importanti:  Regio Calabria e Cosenza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Industria:  Agricola e turismo</a:t>
            </a:r>
          </a:p>
          <a:p>
            <a:pPr algn="ctr"/>
            <a:endParaRPr lang="en-US" sz="2000" dirty="0"/>
          </a:p>
          <a:p>
            <a:pPr algn="ctr"/>
            <a:endParaRPr lang="es-ES" sz="2000" dirty="0"/>
          </a:p>
        </p:txBody>
      </p:sp>
      <p:pic>
        <p:nvPicPr>
          <p:cNvPr id="17410" name="Picture 2" descr="C:\Users\221162\AppData\Local\Microsoft\Windows\Temporary Internet Files\Content.IE5\7I4V6QY8\Calabria-Posizion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1512410" cy="17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221162\AppData\Local\Microsoft\Windows\Temporary Internet Files\Content.IE5\3JDHTPHC\Giangurgolo_maschera_calabrese_della_commedia_dellart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69" y="3824405"/>
            <a:ext cx="131198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La sicilia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362200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 maggiore isola del Mediterraneo</a:t>
            </a:r>
          </a:p>
          <a:p>
            <a:pPr algn="ctr"/>
            <a:r>
              <a:rPr lang="en-US" sz="2400" dirty="0" smtClean="0"/>
              <a:t>Chiamata “Trinacria”</a:t>
            </a:r>
            <a:r>
              <a:rPr lang="es-ES" sz="2400" dirty="0" smtClean="0"/>
              <a:t> per la sua forma di triangolo</a:t>
            </a:r>
            <a:endParaRPr lang="es-ES" sz="2400" dirty="0"/>
          </a:p>
          <a:p>
            <a:pPr algn="ctr"/>
            <a:r>
              <a:rPr lang="en-US" sz="2400" dirty="0" smtClean="0"/>
              <a:t>Industria:  Agricoltura = produzioni degli </a:t>
            </a:r>
            <a:r>
              <a:rPr lang="en-US" sz="2400" b="1" dirty="0" smtClean="0"/>
              <a:t>agrumi</a:t>
            </a:r>
            <a:r>
              <a:rPr lang="en-US" sz="2400" dirty="0" smtClean="0"/>
              <a:t> (citrus), del grano, dell’uva.</a:t>
            </a:r>
          </a:p>
          <a:p>
            <a:pPr algn="ctr"/>
            <a:r>
              <a:rPr lang="en-US" sz="2400" dirty="0" smtClean="0"/>
              <a:t>Con risorse minerali come l’asfalto e il zolfo</a:t>
            </a:r>
          </a:p>
          <a:p>
            <a:pPr algn="ctr"/>
            <a:endParaRPr lang="en-US" sz="2400" dirty="0" smtClean="0"/>
          </a:p>
          <a:p>
            <a:r>
              <a:rPr lang="en-US" sz="2400" b="1" dirty="0" smtClean="0"/>
              <a:t>            CAPOLUOGO:   PALERMO</a:t>
            </a:r>
          </a:p>
          <a:p>
            <a:pPr algn="ctr"/>
            <a:endParaRPr lang="en-US" sz="2400" b="1" dirty="0" smtClean="0"/>
          </a:p>
        </p:txBody>
      </p:sp>
      <p:pic>
        <p:nvPicPr>
          <p:cNvPr id="18434" name="Picture 2" descr="C:\Users\221162\AppData\Local\Microsoft\Windows\Temporary Internet Files\Content.IE5\N1MK19YK\Regione_Sicili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221162\AppData\Local\Microsoft\Windows\Temporary Internet Files\Content.IE5\6YXSAPBW\250px-Altimetria_Sicilia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56" y="432580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La sardegna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860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Popolare per la sua “Costa </a:t>
            </a:r>
            <a:r>
              <a:rPr lang="en-US" sz="2000" dirty="0"/>
              <a:t>S</a:t>
            </a:r>
            <a:r>
              <a:rPr lang="en-US" sz="2000" dirty="0" smtClean="0"/>
              <a:t>meralda” un bel ritrovo estivo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Industria:  Agricola e il CARBONE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CAPOLUOGO:  CAGLIARI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Altre Citta:  Sassari e Nuoro</a:t>
            </a:r>
          </a:p>
          <a:p>
            <a:endParaRPr lang="en-US" sz="2000" dirty="0"/>
          </a:p>
          <a:p>
            <a:endParaRPr lang="es-ES" sz="2000" dirty="0"/>
          </a:p>
        </p:txBody>
      </p:sp>
      <p:pic>
        <p:nvPicPr>
          <p:cNvPr id="19458" name="Picture 2" descr="C:\Users\221162\AppData\Local\Microsoft\Windows\Temporary Internet Files\Content.IE5\3JDHTPHC\101-sardeg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512324"/>
            <a:ext cx="2085975" cy="11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221162\AppData\Local\Microsoft\Windows\Temporary Internet Files\Content.IE5\XWT7DJ12\nucleare_sardegna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1894082" cy="18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Nel Centro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2800" dirty="0" smtClean="0"/>
              <a:t>L’ITALIA CENTRALE</a:t>
            </a:r>
            <a:endParaRPr lang="es-ES" sz="2800" dirty="0"/>
          </a:p>
        </p:txBody>
      </p:sp>
      <p:pic>
        <p:nvPicPr>
          <p:cNvPr id="3074" name="Picture 2" descr="C:\Users\221162\AppData\Local\Microsoft\Windows\Temporary Internet Files\Content.IE5\C20FGH4G\itali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1975093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21162\AppData\Local\Microsoft\Windows\Temporary Internet Files\Content.IE5\XWT7DJ12\Nuvola_arrow_left_pin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Nel </a:t>
            </a:r>
            <a:r>
              <a:rPr lang="en-US" dirty="0" smtClean="0">
                <a:solidFill>
                  <a:srgbClr val="FF0000"/>
                </a:solidFill>
              </a:rPr>
              <a:t>sud</a:t>
            </a:r>
            <a:r>
              <a:rPr lang="en-US" dirty="0" smtClean="0"/>
              <a:t>:  L’italia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MERIDIONALE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221162\AppData\Local\Microsoft\Windows\Temporary Internet Files\Content.IE5\C20FGH4G\itali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399"/>
            <a:ext cx="2838450" cy="318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221162\AppData\Local\Microsoft\Windows\Temporary Internet Files\Content.IE5\XWT7DJ12\symbolicM-redarrow-nex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050052"/>
            <a:ext cx="1883989" cy="14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2590800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Questa e anche conosciuta come</a:t>
            </a:r>
          </a:p>
          <a:p>
            <a:r>
              <a:rPr lang="en-US" sz="2000" b="1" dirty="0" smtClean="0"/>
              <a:t>Col nome di:</a:t>
            </a:r>
          </a:p>
          <a:p>
            <a:r>
              <a:rPr lang="en-US" sz="2000" b="1" dirty="0" smtClean="0"/>
              <a:t>“il Mezzogiorno”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2249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 regioni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362200"/>
            <a:ext cx="624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Politicamente l’Italia e divisa in venti </a:t>
            </a:r>
            <a:r>
              <a:rPr lang="en-US" sz="4000" b="1" i="1" dirty="0" smtClean="0"/>
              <a:t>regioni</a:t>
            </a:r>
            <a:r>
              <a:rPr lang="en-US" sz="4000" dirty="0" smtClean="0"/>
              <a:t>.  Le regione sono suddivise in </a:t>
            </a:r>
            <a:r>
              <a:rPr lang="en-US" sz="4000" b="1" i="1" dirty="0" smtClean="0"/>
              <a:t>province.</a:t>
            </a:r>
          </a:p>
          <a:p>
            <a:r>
              <a:rPr lang="en-US" sz="4000" dirty="0" smtClean="0"/>
              <a:t>Ogni regione ha il suo CAPOLUOGO.</a:t>
            </a:r>
          </a:p>
        </p:txBody>
      </p:sp>
      <p:pic>
        <p:nvPicPr>
          <p:cNvPr id="5123" name="Picture 3" descr="C:\Users\221162\AppData\Local\Microsoft\Windows\Temporary Internet Files\Content.IE5\XTA7JCXK\402px-War_Flag_of_Italy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6652"/>
            <a:ext cx="1762125" cy="11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Le regioni dell’Italia </a:t>
            </a:r>
            <a:r>
              <a:rPr lang="en-US" sz="2400" b="1" i="1" dirty="0" smtClean="0">
                <a:solidFill>
                  <a:srgbClr val="00B050"/>
                </a:solidFill>
              </a:rPr>
              <a:t>SETTENTRIONALE</a:t>
            </a:r>
            <a:r>
              <a:rPr lang="en-US" sz="2400" dirty="0" smtClean="0"/>
              <a:t> sono </a:t>
            </a:r>
            <a:r>
              <a:rPr lang="en-US" sz="2400" b="1" dirty="0" smtClean="0">
                <a:solidFill>
                  <a:srgbClr val="FF0000"/>
                </a:solidFill>
              </a:rPr>
              <a:t>otto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438400"/>
            <a:ext cx="6172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r>
              <a:rPr lang="en-US" sz="2000" dirty="0" smtClean="0"/>
              <a:t>. Il </a:t>
            </a:r>
            <a:r>
              <a:rPr lang="en-US" sz="2000" b="1" i="1" dirty="0" smtClean="0"/>
              <a:t>PIEMONTE:  </a:t>
            </a:r>
            <a:r>
              <a:rPr lang="en-US" sz="2000" dirty="0" smtClean="0"/>
              <a:t>Situato al nord-ouest della peninsola, ai confini della Francia e noto per I suoi ritrovi invernali (winter resorts) e per le sue industrie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Le macchine:  FIAT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La tessile </a:t>
            </a:r>
            <a:r>
              <a:rPr lang="en-US" sz="2000" dirty="0" smtClean="0"/>
              <a:t>(textile)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Il vino Spumante </a:t>
            </a:r>
            <a:r>
              <a:rPr lang="en-US" sz="2000" dirty="0" smtClean="0"/>
              <a:t> “ Prosecco” e lo champagne italiana .(La terra e fertilissima e produce vini squisitisssmi.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Capoluogo:  TORINO  </a:t>
            </a:r>
            <a:r>
              <a:rPr lang="en-US" sz="2000" dirty="0" smtClean="0"/>
              <a:t>(un posto importante per la moda italiana)</a:t>
            </a:r>
            <a:endParaRPr lang="en-US" sz="20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i="1" dirty="0"/>
          </a:p>
        </p:txBody>
      </p:sp>
      <p:pic>
        <p:nvPicPr>
          <p:cNvPr id="6146" name="Picture 2" descr="C:\Users\221162\AppData\Local\Microsoft\Windows\Temporary Internet Files\Content.IE5\VNW374TQ\Torino_FC_log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</a:t>
            </a:r>
            <a:r>
              <a:rPr lang="en-US" dirty="0" smtClean="0"/>
              <a:t>talia SETTENTRIONALE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2860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 </a:t>
            </a:r>
            <a:r>
              <a:rPr lang="en-US" sz="2000" b="1" i="1" dirty="0" smtClean="0"/>
              <a:t>La Valle d’Aosta:  </a:t>
            </a:r>
            <a:r>
              <a:rPr lang="en-US" sz="2000" dirty="0" smtClean="0"/>
              <a:t>Un paradiso per i </a:t>
            </a:r>
            <a:r>
              <a:rPr lang="en-US" sz="2000" b="1" i="1" dirty="0" smtClean="0"/>
              <a:t>tifosi </a:t>
            </a:r>
            <a:r>
              <a:rPr lang="en-US" sz="2000" dirty="0" smtClean="0"/>
              <a:t>(fans) degli sport invernali.</a:t>
            </a:r>
          </a:p>
          <a:p>
            <a:r>
              <a:rPr lang="en-US" sz="2000" dirty="0" smtClean="0"/>
              <a:t>Ha </a:t>
            </a:r>
            <a:r>
              <a:rPr lang="en-US" sz="2000" dirty="0" err="1" smtClean="0"/>
              <a:t>molte</a:t>
            </a:r>
            <a:r>
              <a:rPr lang="en-US" sz="2000" dirty="0" smtClean="0"/>
              <a:t> </a:t>
            </a:r>
            <a:r>
              <a:rPr lang="en-US" sz="2000" dirty="0" err="1" smtClean="0"/>
              <a:t>centrali</a:t>
            </a:r>
            <a:r>
              <a:rPr lang="en-US" sz="2000" dirty="0" smtClean="0"/>
              <a:t> </a:t>
            </a:r>
            <a:r>
              <a:rPr lang="en-US" sz="2000" dirty="0" err="1" smtClean="0"/>
              <a:t>idroelettriche</a:t>
            </a:r>
            <a:r>
              <a:rPr lang="en-US" sz="2000" dirty="0" smtClean="0"/>
              <a:t> </a:t>
            </a:r>
            <a:r>
              <a:rPr lang="en-US" sz="2000" dirty="0" smtClean="0"/>
              <a:t>che forniscono energia alle fabriche di acciaio (steel). </a:t>
            </a:r>
          </a:p>
          <a:p>
            <a:endParaRPr lang="en-US" sz="2000" b="1" i="1" dirty="0"/>
          </a:p>
          <a:p>
            <a:r>
              <a:rPr lang="en-US" sz="2000" b="1" i="1" dirty="0" smtClean="0"/>
              <a:t>CAPOLUOGO:   AOSTA</a:t>
            </a:r>
            <a:endParaRPr lang="es-ES" sz="2000" b="1" i="1" dirty="0"/>
          </a:p>
        </p:txBody>
      </p:sp>
      <p:pic>
        <p:nvPicPr>
          <p:cNvPr id="7171" name="Picture 3" descr="C:\Users\221162\AppData\Local\Microsoft\Windows\Temporary Internet Files\Content.IE5\TXGOR4NY\150px-Lega_Val_d'Aosta_Log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505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Italia settentrionale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558534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3. La Liguria:   </a:t>
            </a:r>
            <a:r>
              <a:rPr lang="en-US" sz="2000" dirty="0" smtClean="0"/>
              <a:t>situata lungo la costa nord ovest dell’Italia forma un arco intorno al Mare Ligure e ci da la bella “Riviera Ligura” o “Riviera italiana”  Ha bellisime spiagge.</a:t>
            </a:r>
          </a:p>
          <a:p>
            <a:endParaRPr lang="en-US" sz="2000" dirty="0" smtClean="0"/>
          </a:p>
          <a:p>
            <a:r>
              <a:rPr lang="en-US" sz="2000" dirty="0" smtClean="0"/>
              <a:t>E anche il centro dell’industria maritima italiana</a:t>
            </a:r>
          </a:p>
          <a:p>
            <a:endParaRPr lang="en-US" sz="2000" dirty="0" smtClean="0"/>
          </a:p>
          <a:p>
            <a:r>
              <a:rPr lang="en-US" sz="2000" b="1" i="1" dirty="0" smtClean="0"/>
              <a:t>CAPOLUOGO:  GENOVA</a:t>
            </a:r>
          </a:p>
          <a:p>
            <a:endParaRPr lang="es-ES" sz="2000" b="1" i="1" dirty="0"/>
          </a:p>
        </p:txBody>
      </p:sp>
      <p:pic>
        <p:nvPicPr>
          <p:cNvPr id="8194" name="Picture 2" descr="C:\Users\221162\AppData\Local\Microsoft\Windows\Temporary Internet Files\Content.IE5\TXGOR4NY\250px-Acquario_di_Genova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1731704" cy="17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221162\AppData\Local\Microsoft\Windows\Temporary Internet Files\Content.IE5\WYSEW6V6\suq-genov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252211"/>
            <a:ext cx="1638004" cy="92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Italia settentrionale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000" b="1" i="1" dirty="0" smtClean="0"/>
              <a:t>4. La </a:t>
            </a:r>
            <a:r>
              <a:rPr lang="en-US" sz="2000" b="1" i="1" dirty="0" err="1" smtClean="0"/>
              <a:t>Lombardia</a:t>
            </a:r>
            <a:r>
              <a:rPr lang="en-US" sz="2000" b="1" i="1" dirty="0" smtClean="0"/>
              <a:t>: </a:t>
            </a:r>
            <a:r>
              <a:rPr lang="en-US" sz="2000" dirty="0" smtClean="0"/>
              <a:t>  Situata direttamente al Nord confina conn la Svizzera.</a:t>
            </a:r>
          </a:p>
          <a:p>
            <a:pPr marL="342900" indent="-342900"/>
            <a:r>
              <a:rPr lang="en-US" sz="2000" dirty="0" smtClean="0"/>
              <a:t>I suoi tre laghi </a:t>
            </a:r>
            <a:r>
              <a:rPr lang="en-US" sz="2000" b="1" i="1" dirty="0" smtClean="0"/>
              <a:t>(Maggiore, Como, Garda) </a:t>
            </a:r>
            <a:r>
              <a:rPr lang="en-US" sz="2000" dirty="0" smtClean="0"/>
              <a:t>sono posti molti riconosciuti per villegiatura per italiani e stranieri.</a:t>
            </a:r>
          </a:p>
          <a:p>
            <a:pPr indent="0">
              <a:buNone/>
            </a:pPr>
            <a:r>
              <a:rPr lang="en-US" sz="2000" b="1" dirty="0" smtClean="0"/>
              <a:t>CAPOLUOGO:  Milano.   </a:t>
            </a:r>
            <a:r>
              <a:rPr lang="it-IT" sz="2000" dirty="0" smtClean="0"/>
              <a:t>Ha </a:t>
            </a:r>
            <a:r>
              <a:rPr lang="it-IT" sz="2000" dirty="0"/>
              <a:t>quasi due millioni di </a:t>
            </a:r>
            <a:r>
              <a:rPr lang="it-IT" sz="2000" dirty="0" smtClean="0"/>
              <a:t>abitanti.</a:t>
            </a:r>
          </a:p>
          <a:p>
            <a:pPr indent="0">
              <a:buNone/>
            </a:pPr>
            <a:r>
              <a:rPr lang="it-IT" sz="2000" dirty="0" smtClean="0"/>
              <a:t>La capitale della moda.</a:t>
            </a:r>
            <a:endParaRPr lang="it-IT" sz="2000" dirty="0"/>
          </a:p>
        </p:txBody>
      </p:sp>
      <p:pic>
        <p:nvPicPr>
          <p:cNvPr id="9220" name="Picture 4" descr="C:\Users\221162\AppData\Local\Microsoft\Windows\Temporary Internet Files\Content.IE5\XWT7DJ12\milano-fashion-wee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4724401"/>
            <a:ext cx="1524000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471</TotalTime>
  <Words>877</Words>
  <Application>Microsoft Office PowerPoint</Application>
  <PresentationFormat>On-screen Show (4:3)</PresentationFormat>
  <Paragraphs>179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Couture</vt:lpstr>
      <vt:lpstr>LA BELLA ITALIA </vt:lpstr>
      <vt:lpstr>L’italia e divisa in tre Parti </vt:lpstr>
      <vt:lpstr>Nel Centro</vt:lpstr>
      <vt:lpstr>Nel sud:  L’italia MERIDIONALE</vt:lpstr>
      <vt:lpstr>Venti regioni</vt:lpstr>
      <vt:lpstr>Le regioni dell’Italia SETTENTRIONALE sono otto</vt:lpstr>
      <vt:lpstr>Italia SETTENTRIONALE</vt:lpstr>
      <vt:lpstr>Italia settentrionale</vt:lpstr>
      <vt:lpstr>Italia settentrionale</vt:lpstr>
      <vt:lpstr>5. Il trentino alto adige</vt:lpstr>
      <vt:lpstr>6. Il veneto</vt:lpstr>
      <vt:lpstr>7. Friuli Venezia-Giulia</vt:lpstr>
      <vt:lpstr>8. l’emilia-romagna</vt:lpstr>
      <vt:lpstr>recapitolliamo</vt:lpstr>
      <vt:lpstr>Le regioni Centrali (6)</vt:lpstr>
      <vt:lpstr>Italia centrale</vt:lpstr>
      <vt:lpstr>3. Le Marche</vt:lpstr>
      <vt:lpstr>4.  lazio</vt:lpstr>
      <vt:lpstr>5. L’abruzzo</vt:lpstr>
      <vt:lpstr>6. IL MOLISE</vt:lpstr>
      <vt:lpstr>Italia meridionale</vt:lpstr>
      <vt:lpstr>2. La puglia</vt:lpstr>
      <vt:lpstr>3.  La basilicata</vt:lpstr>
      <vt:lpstr>4.  La calabria</vt:lpstr>
      <vt:lpstr>5. La sicilia</vt:lpstr>
      <vt:lpstr>6. La sardegna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Llapur, Ileana</dc:creator>
  <cp:lastModifiedBy>Llapur, Ileana</cp:lastModifiedBy>
  <cp:revision>21</cp:revision>
  <dcterms:created xsi:type="dcterms:W3CDTF">2015-09-11T12:05:25Z</dcterms:created>
  <dcterms:modified xsi:type="dcterms:W3CDTF">2015-09-15T12:22:04Z</dcterms:modified>
</cp:coreProperties>
</file>